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5" r:id="rId2"/>
    <p:sldId id="286" r:id="rId3"/>
    <p:sldId id="287" r:id="rId4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Boytes Durán" initials="MBD" lastIdx="1" clrIdx="0">
    <p:extLst>
      <p:ext uri="{19B8F6BF-5375-455C-9EA6-DF929625EA0E}">
        <p15:presenceInfo xmlns:p15="http://schemas.microsoft.com/office/powerpoint/2012/main" userId="S-1-5-21-515967899-1275210071-839522115-14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860000"/>
    <a:srgbClr val="8E6C00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6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. Humberto Cervantes" userId="e3794d7734515a6a" providerId="LiveId" clId="{33DA537B-DD8E-4CE4-9852-DD531EFF0DA8}"/>
    <pc:docChg chg="custSel modSld">
      <pc:chgData name="J. Humberto Cervantes" userId="e3794d7734515a6a" providerId="LiveId" clId="{33DA537B-DD8E-4CE4-9852-DD531EFF0DA8}" dt="2025-08-27T17:05:33.250" v="308" actId="20577"/>
      <pc:docMkLst>
        <pc:docMk/>
      </pc:docMkLst>
      <pc:sldChg chg="addSp delSp modSp mod">
        <pc:chgData name="J. Humberto Cervantes" userId="e3794d7734515a6a" providerId="LiveId" clId="{33DA537B-DD8E-4CE4-9852-DD531EFF0DA8}" dt="2025-08-27T16:58:08.520" v="287" actId="20577"/>
        <pc:sldMkLst>
          <pc:docMk/>
          <pc:sldMk cId="127315877" sldId="287"/>
        </pc:sldMkLst>
      </pc:sldChg>
      <pc:sldChg chg="modSp mod">
        <pc:chgData name="J. Humberto Cervantes" userId="e3794d7734515a6a" providerId="LiveId" clId="{33DA537B-DD8E-4CE4-9852-DD531EFF0DA8}" dt="2025-08-27T17:05:33.250" v="308" actId="20577"/>
        <pc:sldMkLst>
          <pc:docMk/>
          <pc:sldMk cId="560388749" sldId="288"/>
        </pc:sldMkLst>
      </pc:sldChg>
    </pc:docChg>
  </pc:docChgLst>
  <pc:docChgLst>
    <pc:chgData name="J. Humberto Cervantes" userId="e3794d7734515a6a" providerId="LiveId" clId="{083A7E54-41AF-4748-84EF-AEE4A82BBEE0}"/>
    <pc:docChg chg="custSel delSld modSld">
      <pc:chgData name="J. Humberto Cervantes" userId="e3794d7734515a6a" providerId="LiveId" clId="{083A7E54-41AF-4748-84EF-AEE4A82BBEE0}" dt="2025-10-29T19:51:40.355" v="23" actId="47"/>
      <pc:docMkLst>
        <pc:docMk/>
      </pc:docMkLst>
      <pc:sldChg chg="delSp modSp mod">
        <pc:chgData name="J. Humberto Cervantes" userId="e3794d7734515a6a" providerId="LiveId" clId="{083A7E54-41AF-4748-84EF-AEE4A82BBEE0}" dt="2025-09-23T23:15:42.800" v="12" actId="20577"/>
        <pc:sldMkLst>
          <pc:docMk/>
          <pc:sldMk cId="127315877" sldId="287"/>
        </pc:sldMkLst>
      </pc:sldChg>
      <pc:sldChg chg="delSp modSp del mod">
        <pc:chgData name="J. Humberto Cervantes" userId="e3794d7734515a6a" providerId="LiveId" clId="{083A7E54-41AF-4748-84EF-AEE4A82BBEE0}" dt="2025-10-29T19:51:40.355" v="23" actId="47"/>
        <pc:sldMkLst>
          <pc:docMk/>
          <pc:sldMk cId="560388749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94" cy="466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869" y="0"/>
            <a:ext cx="3037894" cy="4666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B171-63F2-4737-A6C9-38714A15DB88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550" y="4473568"/>
            <a:ext cx="5609302" cy="36605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723"/>
            <a:ext cx="3037894" cy="466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869" y="8829723"/>
            <a:ext cx="3037894" cy="4666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CE90B-92EE-445F-A4B2-9254DB82AB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83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427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37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327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017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20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2059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263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432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746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26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76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3B7B56A-876A-4197-B3CF-4ABBB40E9CA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1249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B1ECE-62CD-4BD2-A4DA-611F89117A8A}" type="datetimeFigureOut">
              <a:rPr lang="es-MX" smtClean="0"/>
              <a:t>29/10/2025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D1234-435B-4DD1-B991-26891168A59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268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910526" y="1126429"/>
            <a:ext cx="10515600" cy="1741252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>
                <a:latin typeface="Arial Narrow" panose="020B0606020202030204" pitchFamily="34" charset="0"/>
              </a:rPr>
              <a:t>Oficialía Mayor</a:t>
            </a:r>
            <a:br>
              <a:rPr lang="es-MX" b="1" dirty="0">
                <a:latin typeface="Arial Narrow" panose="020B0606020202030204" pitchFamily="34" charset="0"/>
              </a:rPr>
            </a:br>
            <a:r>
              <a:rPr lang="es-MX" sz="4900" b="1" dirty="0">
                <a:latin typeface="Arial Narrow" panose="020B0606020202030204" pitchFamily="34" charset="0"/>
              </a:rPr>
              <a:t>Departamento de Recursos Humanos</a:t>
            </a:r>
            <a:br>
              <a:rPr lang="es-MX" b="1" dirty="0">
                <a:latin typeface="Arial Narrow" panose="020B0606020202030204" pitchFamily="34" charset="0"/>
              </a:rPr>
            </a:br>
            <a:r>
              <a:rPr lang="es-MX" sz="4000" b="1" dirty="0">
                <a:latin typeface="Arial Narrow" panose="020B0606020202030204" pitchFamily="34" charset="0"/>
              </a:rPr>
              <a:t>Coordinación de Normatividad y Desarrollo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"/>
          </p:nvPr>
        </p:nvSpPr>
        <p:spPr>
          <a:xfrm>
            <a:off x="733153" y="2375909"/>
            <a:ext cx="10870347" cy="906223"/>
          </a:xfr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algn="ctr"/>
            <a:endParaRPr lang="es-MX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MX" sz="3000" b="1" dirty="0">
                <a:solidFill>
                  <a:schemeClr val="tx1"/>
                </a:solidFill>
                <a:latin typeface="Arial Narrow" panose="020B0606020202030204" pitchFamily="34" charset="0"/>
              </a:rPr>
              <a:t>Estructuras Organizacionales y Ocupacionales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7C5B510-ED22-467C-83CF-9054A5FFF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74"/>
          <a:stretch/>
        </p:blipFill>
        <p:spPr bwMode="auto">
          <a:xfrm>
            <a:off x="3695645" y="4415400"/>
            <a:ext cx="4945362" cy="208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texto 2"/>
          <p:cNvSpPr txBox="1">
            <a:spLocks/>
          </p:cNvSpPr>
          <p:nvPr/>
        </p:nvSpPr>
        <p:spPr>
          <a:xfrm>
            <a:off x="733153" y="3282132"/>
            <a:ext cx="10870347" cy="47116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MX" sz="112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Instituto Municipal de Investigación y Planeación Urbana del </a:t>
            </a:r>
          </a:p>
          <a:p>
            <a:pPr algn="ctr"/>
            <a:r>
              <a:rPr lang="es-MX" sz="11200" b="1" dirty="0">
                <a:solidFill>
                  <a:schemeClr val="tx1"/>
                </a:solidFill>
                <a:latin typeface="Arial Narrow" panose="020B0606020202030204" pitchFamily="34" charset="0"/>
              </a:rPr>
              <a:t>Municipio de Mexicali</a:t>
            </a: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6935" y="1004767"/>
            <a:ext cx="1398071" cy="10077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870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3 CuadroTexto"/>
          <p:cNvSpPr txBox="1"/>
          <p:nvPr/>
        </p:nvSpPr>
        <p:spPr>
          <a:xfrm>
            <a:off x="1571560" y="132459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Organigrama General</a:t>
            </a:r>
          </a:p>
        </p:txBody>
      </p:sp>
      <p:sp>
        <p:nvSpPr>
          <p:cNvPr id="4" name="8 Rectángulo redondeado"/>
          <p:cNvSpPr/>
          <p:nvPr/>
        </p:nvSpPr>
        <p:spPr>
          <a:xfrm>
            <a:off x="5408274" y="1113187"/>
            <a:ext cx="1564640" cy="995045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4095" tIns="52048" rIns="104095" bIns="52048" spcCol="0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Dirección General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MX" sz="1200" kern="120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16 Conector recto"/>
          <p:cNvCxnSpPr/>
          <p:nvPr/>
        </p:nvCxnSpPr>
        <p:spPr>
          <a:xfrm>
            <a:off x="6219497" y="2095292"/>
            <a:ext cx="0" cy="27952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23 Conector recto"/>
          <p:cNvCxnSpPr/>
          <p:nvPr/>
        </p:nvCxnSpPr>
        <p:spPr>
          <a:xfrm>
            <a:off x="8461202" y="4143177"/>
            <a:ext cx="0" cy="7029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22 Conector recto"/>
          <p:cNvCxnSpPr/>
          <p:nvPr/>
        </p:nvCxnSpPr>
        <p:spPr>
          <a:xfrm>
            <a:off x="4189558" y="4143176"/>
            <a:ext cx="0" cy="7029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18 Conector recto"/>
          <p:cNvCxnSpPr>
            <a:cxnSpLocks/>
          </p:cNvCxnSpPr>
          <p:nvPr/>
        </p:nvCxnSpPr>
        <p:spPr>
          <a:xfrm flipV="1">
            <a:off x="4880282" y="2855913"/>
            <a:ext cx="2678430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 Rectángulo redondeado"/>
          <p:cNvSpPr>
            <a:spLocks noChangeArrowheads="1"/>
          </p:cNvSpPr>
          <p:nvPr/>
        </p:nvSpPr>
        <p:spPr bwMode="auto">
          <a:xfrm>
            <a:off x="3315007" y="2417476"/>
            <a:ext cx="1565275" cy="9953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4095" tIns="52048" rIns="104095" bIns="5204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Coordinación Financiera y Administrativa</a:t>
            </a: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(4)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11 Rectángulo redondeado"/>
          <p:cNvSpPr>
            <a:spLocks noChangeArrowheads="1"/>
          </p:cNvSpPr>
          <p:nvPr/>
        </p:nvSpPr>
        <p:spPr bwMode="auto">
          <a:xfrm>
            <a:off x="7558712" y="2377281"/>
            <a:ext cx="1565275" cy="9953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4095" tIns="52048" rIns="104095" bIns="5204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Coordinación Jurídica</a:t>
            </a: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12 Rectángulo redondeado"/>
          <p:cNvSpPr>
            <a:spLocks noChangeArrowheads="1"/>
          </p:cNvSpPr>
          <p:nvPr/>
        </p:nvSpPr>
        <p:spPr bwMode="auto">
          <a:xfrm>
            <a:off x="3315006" y="4816441"/>
            <a:ext cx="1565275" cy="9953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4095" tIns="52048" rIns="104095" bIns="5204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Departamento de Planes y Programas</a:t>
            </a: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(6)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13 Rectángulo redondeado"/>
          <p:cNvSpPr>
            <a:spLocks noChangeArrowheads="1"/>
          </p:cNvSpPr>
          <p:nvPr/>
        </p:nvSpPr>
        <p:spPr bwMode="auto">
          <a:xfrm>
            <a:off x="7678564" y="4846122"/>
            <a:ext cx="1565275" cy="9953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4095" tIns="52048" rIns="104095" bIns="5204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Departamento de Difusión y Vinculación</a:t>
            </a: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14 Rectángulo redondeado"/>
          <p:cNvSpPr>
            <a:spLocks noChangeArrowheads="1"/>
          </p:cNvSpPr>
          <p:nvPr/>
        </p:nvSpPr>
        <p:spPr bwMode="auto">
          <a:xfrm>
            <a:off x="5436858" y="4846122"/>
            <a:ext cx="1565275" cy="9953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4095" tIns="52048" rIns="104095" bIns="5204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Departamento de Estudios y Proyectos</a:t>
            </a:r>
            <a:endParaRPr kumimoji="0" lang="es-MX" altLang="es-MX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Estratégicos</a:t>
            </a:r>
            <a:endParaRPr kumimoji="0" lang="es-MX" altLang="es-MX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</a:t>
            </a: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4" name="20 Conector recto"/>
          <p:cNvCxnSpPr/>
          <p:nvPr/>
        </p:nvCxnSpPr>
        <p:spPr>
          <a:xfrm>
            <a:off x="4189558" y="4143177"/>
            <a:ext cx="427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8" name="Marcador de texto 2"/>
          <p:cNvSpPr txBox="1">
            <a:spLocks/>
          </p:cNvSpPr>
          <p:nvPr/>
        </p:nvSpPr>
        <p:spPr>
          <a:xfrm>
            <a:off x="0" y="863237"/>
            <a:ext cx="4274226" cy="76567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MX" sz="64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Instituto Municipal de Investigación y Planeación </a:t>
            </a:r>
          </a:p>
          <a:p>
            <a:pPr algn="ctr"/>
            <a:r>
              <a:rPr lang="es-MX" sz="6400" b="1" dirty="0">
                <a:solidFill>
                  <a:schemeClr val="tx1"/>
                </a:solidFill>
                <a:latin typeface="Arial Narrow" panose="020B0606020202030204" pitchFamily="34" charset="0"/>
              </a:rPr>
              <a:t>Urbana del Municipio de Mexicali</a:t>
            </a:r>
          </a:p>
        </p:txBody>
      </p:sp>
      <p:pic>
        <p:nvPicPr>
          <p:cNvPr id="19" name="Imagen 1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814" y="1087523"/>
            <a:ext cx="1398071" cy="10077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242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75799797-E6AF-43B8-D797-4EDCA3C06558}"/>
              </a:ext>
            </a:extLst>
          </p:cNvPr>
          <p:cNvCxnSpPr>
            <a:cxnSpLocks/>
          </p:cNvCxnSpPr>
          <p:nvPr/>
        </p:nvCxnSpPr>
        <p:spPr>
          <a:xfrm flipH="1" flipV="1">
            <a:off x="8353038" y="3986213"/>
            <a:ext cx="12723" cy="11648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ector recto 151">
            <a:extLst>
              <a:ext uri="{FF2B5EF4-FFF2-40B4-BE49-F238E27FC236}">
                <a16:creationId xmlns:a16="http://schemas.microsoft.com/office/drawing/2014/main" id="{9EBE04B9-6F4E-56E2-9860-32FD2C40AFAD}"/>
              </a:ext>
            </a:extLst>
          </p:cNvPr>
          <p:cNvCxnSpPr>
            <a:cxnSpLocks/>
          </p:cNvCxnSpPr>
          <p:nvPr/>
        </p:nvCxnSpPr>
        <p:spPr>
          <a:xfrm>
            <a:off x="8341436" y="2772320"/>
            <a:ext cx="0" cy="3767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1571560" y="132459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Organigrama Especifico</a:t>
            </a:r>
          </a:p>
        </p:txBody>
      </p:sp>
      <p:cxnSp>
        <p:nvCxnSpPr>
          <p:cNvPr id="6" name="72 Conector recto"/>
          <p:cNvCxnSpPr>
            <a:cxnSpLocks/>
            <a:stCxn id="18" idx="2"/>
          </p:cNvCxnSpPr>
          <p:nvPr/>
        </p:nvCxnSpPr>
        <p:spPr>
          <a:xfrm>
            <a:off x="5630199" y="1769828"/>
            <a:ext cx="33044" cy="2381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4 Conector recto"/>
          <p:cNvCxnSpPr>
            <a:cxnSpLocks/>
            <a:endCxn id="20" idx="1"/>
          </p:cNvCxnSpPr>
          <p:nvPr/>
        </p:nvCxnSpPr>
        <p:spPr>
          <a:xfrm flipV="1">
            <a:off x="1916325" y="2599677"/>
            <a:ext cx="5719190" cy="77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78 Conector recto"/>
          <p:cNvCxnSpPr>
            <a:cxnSpLocks/>
          </p:cNvCxnSpPr>
          <p:nvPr/>
        </p:nvCxnSpPr>
        <p:spPr>
          <a:xfrm>
            <a:off x="3033809" y="3961597"/>
            <a:ext cx="3353" cy="17438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1 Rectángulo redondeado"/>
          <p:cNvSpPr/>
          <p:nvPr/>
        </p:nvSpPr>
        <p:spPr>
          <a:xfrm>
            <a:off x="4858609" y="1204395"/>
            <a:ext cx="1543180" cy="565433"/>
          </a:xfrm>
          <a:prstGeom prst="roundRect">
            <a:avLst/>
          </a:prstGeom>
          <a:ln w="19050"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Director General 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Mtra. Arq. Silvia Leticia Quintero Díaz</a:t>
            </a:r>
          </a:p>
        </p:txBody>
      </p:sp>
      <p:sp>
        <p:nvSpPr>
          <p:cNvPr id="19" name="52 Rectángulo redondeado"/>
          <p:cNvSpPr/>
          <p:nvPr/>
        </p:nvSpPr>
        <p:spPr>
          <a:xfrm>
            <a:off x="2875102" y="2340352"/>
            <a:ext cx="1556701" cy="565333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Coord. Financiero y Administrativo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LAP. J. Humberto Rentería Cervantes</a:t>
            </a:r>
          </a:p>
        </p:txBody>
      </p:sp>
      <p:sp>
        <p:nvSpPr>
          <p:cNvPr id="20" name="53 Rectángulo redondeado"/>
          <p:cNvSpPr/>
          <p:nvPr/>
        </p:nvSpPr>
        <p:spPr>
          <a:xfrm>
            <a:off x="7635515" y="2332979"/>
            <a:ext cx="1540074" cy="533395"/>
          </a:xfrm>
          <a:prstGeom prst="round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Coordinador Jurídico</a:t>
            </a:r>
          </a:p>
          <a:p>
            <a:pPr algn="ctr">
              <a:lnSpc>
                <a:spcPts val="1000"/>
              </a:lnSpc>
            </a:pPr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Lic. Cinthya Edith Arce Almada </a:t>
            </a:r>
          </a:p>
        </p:txBody>
      </p:sp>
      <p:sp>
        <p:nvSpPr>
          <p:cNvPr id="23" name="56 Rectángulo redondeado"/>
          <p:cNvSpPr/>
          <p:nvPr/>
        </p:nvSpPr>
        <p:spPr>
          <a:xfrm>
            <a:off x="490656" y="3056855"/>
            <a:ext cx="1543180" cy="481380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Mensajero 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C. Francisco Javier Vargas Bañuelos</a:t>
            </a:r>
          </a:p>
        </p:txBody>
      </p:sp>
      <p:sp>
        <p:nvSpPr>
          <p:cNvPr id="24" name="57 Rectángulo redondeado"/>
          <p:cNvSpPr/>
          <p:nvPr/>
        </p:nvSpPr>
        <p:spPr>
          <a:xfrm>
            <a:off x="518518" y="1784286"/>
            <a:ext cx="1543180" cy="503790"/>
          </a:xfrm>
          <a:prstGeom prst="round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Analista Financiero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L.A.E. Alejandra Vergara Gómez</a:t>
            </a:r>
          </a:p>
        </p:txBody>
      </p:sp>
      <p:sp>
        <p:nvSpPr>
          <p:cNvPr id="26" name="60 Rectángulo redondeado"/>
          <p:cNvSpPr/>
          <p:nvPr/>
        </p:nvSpPr>
        <p:spPr>
          <a:xfrm>
            <a:off x="7603143" y="4151600"/>
            <a:ext cx="1556700" cy="622099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Jefe de Depto. De Difusión y Vinculación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Lic. Reynold Gustavo Marín Flores</a:t>
            </a:r>
          </a:p>
        </p:txBody>
      </p:sp>
      <p:sp>
        <p:nvSpPr>
          <p:cNvPr id="27" name="61 Rectángulo redondeado"/>
          <p:cNvSpPr/>
          <p:nvPr/>
        </p:nvSpPr>
        <p:spPr>
          <a:xfrm>
            <a:off x="2238940" y="4152538"/>
            <a:ext cx="1556701" cy="616399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Jefe de Depto. De Planes y Programas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Mtra. Arq. Laura Patricia López Fregoso</a:t>
            </a:r>
          </a:p>
        </p:txBody>
      </p:sp>
      <p:sp>
        <p:nvSpPr>
          <p:cNvPr id="28" name="62 Rectángulo redondeado"/>
          <p:cNvSpPr/>
          <p:nvPr/>
        </p:nvSpPr>
        <p:spPr>
          <a:xfrm>
            <a:off x="4927800" y="4167781"/>
            <a:ext cx="1556701" cy="685832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Jefe de Depto. De Estudios y Proyectos Estratégicos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Mtra. DAU. Elvia </a:t>
            </a:r>
            <a:r>
              <a:rPr lang="es-MX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Elliany</a:t>
            </a:r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Cruz Báez</a:t>
            </a:r>
          </a:p>
        </p:txBody>
      </p:sp>
      <p:sp>
        <p:nvSpPr>
          <p:cNvPr id="30" name="66 Rectángulo redondeado"/>
          <p:cNvSpPr/>
          <p:nvPr/>
        </p:nvSpPr>
        <p:spPr>
          <a:xfrm>
            <a:off x="2262955" y="4891053"/>
            <a:ext cx="1553592" cy="692248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Coordinadora del Sistema de Información Geográfica</a:t>
            </a:r>
          </a:p>
          <a:p>
            <a:pPr algn="ctr">
              <a:lnSpc>
                <a:spcPct val="80000"/>
              </a:lnSpc>
            </a:pPr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Ing. Deus </a:t>
            </a:r>
            <a:r>
              <a:rPr lang="es-MX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Dedit</a:t>
            </a:r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Hernández López</a:t>
            </a:r>
          </a:p>
        </p:txBody>
      </p:sp>
      <p:cxnSp>
        <p:nvCxnSpPr>
          <p:cNvPr id="33" name="76 Conector recto"/>
          <p:cNvCxnSpPr>
            <a:cxnSpLocks/>
          </p:cNvCxnSpPr>
          <p:nvPr/>
        </p:nvCxnSpPr>
        <p:spPr>
          <a:xfrm>
            <a:off x="3034517" y="3957153"/>
            <a:ext cx="5318521" cy="33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65 Rectángulo redondeado"/>
          <p:cNvSpPr/>
          <p:nvPr/>
        </p:nvSpPr>
        <p:spPr>
          <a:xfrm>
            <a:off x="9577747" y="2540406"/>
            <a:ext cx="931347" cy="351450"/>
          </a:xfrm>
          <a:prstGeom prst="roundRect">
            <a:avLst/>
          </a:prstGeom>
          <a:ln w="19050">
            <a:solidFill>
              <a:srgbClr val="008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65 Rectángulo redondeado"/>
          <p:cNvSpPr/>
          <p:nvPr/>
        </p:nvSpPr>
        <p:spPr>
          <a:xfrm>
            <a:off x="9629696" y="3624421"/>
            <a:ext cx="931347" cy="361792"/>
          </a:xfrm>
          <a:prstGeom prst="roundRect">
            <a:avLst/>
          </a:prstGeom>
          <a:ln w="19050"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7" name="69 Rectángulo redondeado"/>
          <p:cNvSpPr/>
          <p:nvPr/>
        </p:nvSpPr>
        <p:spPr>
          <a:xfrm>
            <a:off x="9604265" y="3072889"/>
            <a:ext cx="931347" cy="370499"/>
          </a:xfrm>
          <a:prstGeom prst="round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10588489" y="2559215"/>
            <a:ext cx="1417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Narrow" panose="020B0606020202030204" pitchFamily="34" charset="0"/>
              </a:rPr>
              <a:t>Confianza Com. 3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10588489" y="3089541"/>
            <a:ext cx="1417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Narrow" panose="020B0606020202030204" pitchFamily="34" charset="0"/>
              </a:rPr>
              <a:t>Base Com. Ext.   3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10588489" y="3534639"/>
            <a:ext cx="1417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Narrow" panose="020B0606020202030204" pitchFamily="34" charset="0"/>
              </a:rPr>
              <a:t>Eventual Contrato</a:t>
            </a:r>
          </a:p>
          <a:p>
            <a:r>
              <a:rPr lang="es-MX" sz="1400" dirty="0">
                <a:latin typeface="Arial Narrow" panose="020B0606020202030204" pitchFamily="34" charset="0"/>
              </a:rPr>
              <a:t>Entidad               </a:t>
            </a:r>
            <a:r>
              <a:rPr lang="es-MX" sz="1400" u="sng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10095370" y="4211188"/>
            <a:ext cx="1910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latin typeface="Arial Narrow" panose="020B0606020202030204" pitchFamily="34" charset="0"/>
              </a:rPr>
              <a:t>Total                         13</a:t>
            </a:r>
          </a:p>
        </p:txBody>
      </p:sp>
      <p:sp>
        <p:nvSpPr>
          <p:cNvPr id="53" name="Marcador de texto 2"/>
          <p:cNvSpPr txBox="1">
            <a:spLocks/>
          </p:cNvSpPr>
          <p:nvPr/>
        </p:nvSpPr>
        <p:spPr>
          <a:xfrm>
            <a:off x="0" y="752187"/>
            <a:ext cx="4274226" cy="77731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MX" sz="64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Instituto Municipal de Investigación y Planeación </a:t>
            </a:r>
          </a:p>
          <a:p>
            <a:pPr algn="ctr"/>
            <a:r>
              <a:rPr lang="es-MX" sz="6400" b="1" dirty="0">
                <a:solidFill>
                  <a:schemeClr val="tx1"/>
                </a:solidFill>
                <a:latin typeface="Arial Narrow" panose="020B0606020202030204" pitchFamily="34" charset="0"/>
              </a:rPr>
              <a:t>Urbana del Municipio de Mexicali</a:t>
            </a:r>
          </a:p>
        </p:txBody>
      </p:sp>
      <p:pic>
        <p:nvPicPr>
          <p:cNvPr id="55" name="Imagen 5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344" y="5201533"/>
            <a:ext cx="1398071" cy="1007769"/>
          </a:xfrm>
          <a:prstGeom prst="rect">
            <a:avLst/>
          </a:prstGeom>
          <a:noFill/>
        </p:spPr>
      </p:pic>
      <p:sp>
        <p:nvSpPr>
          <p:cNvPr id="5" name="57 Rectángulo redondeado">
            <a:extLst>
              <a:ext uri="{FF2B5EF4-FFF2-40B4-BE49-F238E27FC236}">
                <a16:creationId xmlns:a16="http://schemas.microsoft.com/office/drawing/2014/main" id="{CF8764E4-AD49-F84A-3F48-E75CD30BDCAC}"/>
              </a:ext>
            </a:extLst>
          </p:cNvPr>
          <p:cNvSpPr/>
          <p:nvPr/>
        </p:nvSpPr>
        <p:spPr>
          <a:xfrm>
            <a:off x="7576270" y="3032610"/>
            <a:ext cx="1540074" cy="565432"/>
          </a:xfrm>
          <a:prstGeom prst="roundRect">
            <a:avLst/>
          </a:prstGeom>
          <a:ln w="19050">
            <a:solidFill>
              <a:srgbClr val="008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Auxiliar Administrativo</a:t>
            </a:r>
          </a:p>
          <a:p>
            <a:pPr algn="ctr"/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Gabriela Aidé Palomera Morales 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453D2AF-A1CF-99A6-7AD9-8216E9E39D86}"/>
              </a:ext>
            </a:extLst>
          </p:cNvPr>
          <p:cNvSpPr/>
          <p:nvPr/>
        </p:nvSpPr>
        <p:spPr>
          <a:xfrm>
            <a:off x="518518" y="2395282"/>
            <a:ext cx="1543180" cy="565432"/>
          </a:xfrm>
          <a:prstGeom prst="roundRect">
            <a:avLst/>
          </a:prstGeom>
          <a:ln w="19050">
            <a:solidFill>
              <a:srgbClr val="008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Auxiliar Administrativo</a:t>
            </a:r>
            <a:br>
              <a:rPr lang="es-E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Lizbeth Danitza Sánchez </a:t>
            </a:r>
            <a:r>
              <a:rPr lang="es-ES" sz="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Mascote</a:t>
            </a:r>
            <a:endParaRPr lang="es-MX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F16DA35-8BA8-8D1D-EC45-6B1AAE4AE217}"/>
              </a:ext>
            </a:extLst>
          </p:cNvPr>
          <p:cNvSpPr/>
          <p:nvPr/>
        </p:nvSpPr>
        <p:spPr>
          <a:xfrm>
            <a:off x="7618890" y="5049550"/>
            <a:ext cx="1556699" cy="622099"/>
          </a:xfrm>
          <a:prstGeom prst="roundRect">
            <a:avLst/>
          </a:prstGeom>
          <a:ln w="19050">
            <a:solidFill>
              <a:srgbClr val="008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Auxiliar Administrativo </a:t>
            </a:r>
            <a:br>
              <a:rPr lang="es-ES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Isamar Alejandra Espinoza Brownell </a:t>
            </a:r>
            <a:endParaRPr lang="es-MX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53 Rectángulo redondeado">
            <a:extLst>
              <a:ext uri="{FF2B5EF4-FFF2-40B4-BE49-F238E27FC236}">
                <a16:creationId xmlns:a16="http://schemas.microsoft.com/office/drawing/2014/main" id="{C52F3BE0-3927-3E7B-1B62-8D0D8424CE19}"/>
              </a:ext>
            </a:extLst>
          </p:cNvPr>
          <p:cNvSpPr/>
          <p:nvPr/>
        </p:nvSpPr>
        <p:spPr>
          <a:xfrm>
            <a:off x="2276473" y="5705417"/>
            <a:ext cx="1540074" cy="503885"/>
          </a:xfrm>
          <a:prstGeom prst="roundRect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lang="es-MX" sz="9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Analista S.I.G.</a:t>
            </a:r>
          </a:p>
          <a:p>
            <a:pPr algn="ctr">
              <a:lnSpc>
                <a:spcPts val="1000"/>
              </a:lnSpc>
            </a:pPr>
            <a:r>
              <a:rPr lang="es-MX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Karla Mariela Mora García</a:t>
            </a:r>
          </a:p>
        </p:txBody>
      </p:sp>
      <p:sp>
        <p:nvSpPr>
          <p:cNvPr id="58" name="65 Rectángulo redondeado">
            <a:extLst>
              <a:ext uri="{FF2B5EF4-FFF2-40B4-BE49-F238E27FC236}">
                <a16:creationId xmlns:a16="http://schemas.microsoft.com/office/drawing/2014/main" id="{66B71A75-48FD-EA78-4303-597651ECB444}"/>
              </a:ext>
            </a:extLst>
          </p:cNvPr>
          <p:cNvSpPr/>
          <p:nvPr/>
        </p:nvSpPr>
        <p:spPr>
          <a:xfrm>
            <a:off x="9604265" y="1966372"/>
            <a:ext cx="931347" cy="351450"/>
          </a:xfrm>
          <a:prstGeom prst="roundRect">
            <a:avLst/>
          </a:prstGeom>
          <a:ln w="19050">
            <a:solidFill>
              <a:srgbClr val="008000"/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A36FD7AA-66CD-DCB1-511E-DFB9B91B3E8B}"/>
              </a:ext>
            </a:extLst>
          </p:cNvPr>
          <p:cNvSpPr txBox="1"/>
          <p:nvPr/>
        </p:nvSpPr>
        <p:spPr>
          <a:xfrm>
            <a:off x="10561043" y="2022691"/>
            <a:ext cx="1417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Narrow" panose="020B0606020202030204" pitchFamily="34" charset="0"/>
              </a:rPr>
              <a:t>Confianza          1</a:t>
            </a:r>
          </a:p>
        </p:txBody>
      </p: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1A4F5AED-7E0F-AFB6-ECB2-25C8DAA27F50}"/>
              </a:ext>
            </a:extLst>
          </p:cNvPr>
          <p:cNvCxnSpPr>
            <a:cxnSpLocks/>
            <a:stCxn id="24" idx="3"/>
            <a:endCxn id="23" idx="3"/>
          </p:cNvCxnSpPr>
          <p:nvPr/>
        </p:nvCxnSpPr>
        <p:spPr>
          <a:xfrm flipH="1">
            <a:off x="2033836" y="2036181"/>
            <a:ext cx="27862" cy="1261364"/>
          </a:xfrm>
          <a:prstGeom prst="bentConnector3">
            <a:avLst>
              <a:gd name="adj1" fmla="val -82047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158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255</Words>
  <Application>Microsoft Office PowerPoint</Application>
  <PresentationFormat>Panorámica</PresentationFormat>
  <Paragraphs>57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Tahoma</vt:lpstr>
      <vt:lpstr>Times New Roman</vt:lpstr>
      <vt:lpstr>Tema de Office</vt:lpstr>
      <vt:lpstr>Oficialía Mayor Departamento de Recursos Humanos Coordinación de Normatividad y Desarrollo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Monica Boytes Durán</dc:creator>
  <cp:lastModifiedBy>J. Humberto Cervantes</cp:lastModifiedBy>
  <cp:revision>199</cp:revision>
  <cp:lastPrinted>2023-10-25T23:37:39Z</cp:lastPrinted>
  <dcterms:created xsi:type="dcterms:W3CDTF">2021-05-06T20:40:55Z</dcterms:created>
  <dcterms:modified xsi:type="dcterms:W3CDTF">2025-10-29T19:51:51Z</dcterms:modified>
</cp:coreProperties>
</file>